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76" r:id="rId2"/>
    <p:sldId id="630" r:id="rId3"/>
    <p:sldId id="668" r:id="rId4"/>
    <p:sldId id="659" r:id="rId5"/>
    <p:sldId id="672" r:id="rId6"/>
    <p:sldId id="671" r:id="rId7"/>
    <p:sldId id="670" r:id="rId8"/>
    <p:sldId id="673" r:id="rId9"/>
    <p:sldId id="676" r:id="rId10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 Argyle" initials="CA" lastIdx="7" clrIdx="0">
    <p:extLst>
      <p:ext uri="{19B8F6BF-5375-455C-9EA6-DF929625EA0E}">
        <p15:presenceInfo xmlns:p15="http://schemas.microsoft.com/office/powerpoint/2012/main" userId="S-1-5-21-597545548-1168997572-679101248-1759206" providerId="AD"/>
      </p:ext>
    </p:extLst>
  </p:cmAuthor>
  <p:cmAuthor id="2" name="Julie Lowe" initials="JL" lastIdx="24" clrIdx="1">
    <p:extLst>
      <p:ext uri="{19B8F6BF-5375-455C-9EA6-DF929625EA0E}">
        <p15:presenceInfo xmlns:p15="http://schemas.microsoft.com/office/powerpoint/2012/main" userId="S::Julie.Lowe11@england.nhs.uk::c50155b1-0c8d-40db-9bdb-e9b5f8c5ac4a" providerId="AD"/>
      </p:ext>
    </p:extLst>
  </p:cmAuthor>
  <p:cmAuthor id="3" name="Sian Brand" initials="SB" lastIdx="17" clrIdx="2">
    <p:extLst>
      <p:ext uri="{19B8F6BF-5375-455C-9EA6-DF929625EA0E}">
        <p15:presenceInfo xmlns:p15="http://schemas.microsoft.com/office/powerpoint/2012/main" userId="7713ea95b22b693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dirty="0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0AB7D-FC04-41BF-88F7-E47891A0628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778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dirty="0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0AB7D-FC04-41BF-88F7-E47891A0628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433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dirty="0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0AB7D-FC04-41BF-88F7-E47891A0628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235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dirty="0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0AB7D-FC04-41BF-88F7-E47891A0628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382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dirty="0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0AB7D-FC04-41BF-88F7-E47891A06283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36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449539" y="3660487"/>
            <a:ext cx="7886700" cy="689541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9539" y="4364955"/>
            <a:ext cx="6858000" cy="4732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baseline="0">
                <a:solidFill>
                  <a:srgbClr val="005EB8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7959884-1B4F-43C5-92F7-E44DF373C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159" y="293024"/>
            <a:ext cx="1080655" cy="436418"/>
          </a:xfrm>
          <a:prstGeom prst="rect">
            <a:avLst/>
          </a:prstGeom>
        </p:spPr>
      </p:pic>
      <p:pic>
        <p:nvPicPr>
          <p:cNvPr id="5" name="Content Placeholder 16">
            <a:extLst>
              <a:ext uri="{FF2B5EF4-FFF2-40B4-BE49-F238E27FC236}">
                <a16:creationId xmlns:a16="http://schemas.microsoft.com/office/drawing/2014/main" id="{5FDDE1C8-218E-4901-92BB-E0ADB27DC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45236"/>
            <a:ext cx="9144000" cy="3094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733EB1D2-9EB5-4BBA-9043-DD9322866AB7}"/>
              </a:ext>
            </a:extLst>
          </p:cNvPr>
          <p:cNvSpPr txBox="1"/>
          <p:nvPr userDrawn="1"/>
        </p:nvSpPr>
        <p:spPr>
          <a:xfrm>
            <a:off x="2575560" y="5792942"/>
            <a:ext cx="3992880" cy="4064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65180" y="1649628"/>
            <a:ext cx="7737674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61190" y="854464"/>
            <a:ext cx="6567055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ADC841C-5A22-4563-A975-9750BB6F9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159" y="293024"/>
            <a:ext cx="1080655" cy="43641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6626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35600"/>
            <a:ext cx="9144000" cy="228142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1AA1CC-F706-4975-A0A9-00FC2EBE70FB}"/>
              </a:ext>
            </a:extLst>
          </p:cNvPr>
          <p:cNvSpPr txBox="1"/>
          <p:nvPr/>
        </p:nvSpPr>
        <p:spPr>
          <a:xfrm>
            <a:off x="560454" y="1036469"/>
            <a:ext cx="773838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Social </a:t>
            </a: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Prescribing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b="1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 smtClean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Chloe Baker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GB" sz="2800" b="1" i="0" u="none" strike="noStrike" kern="1200" cap="none" spc="0" normalizeH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2800" b="1" noProof="0" dirty="0" smtClean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Prescriber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Cambridge</a:t>
            </a:r>
            <a:r>
              <a:rPr kumimoji="0" lang="en-GB" sz="2800" b="1" i="0" u="none" strike="noStrike" kern="1200" cap="none" spc="0" normalizeH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City PCN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6E40EC-012F-4BEF-A3E5-76367D8D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50" y="228405"/>
            <a:ext cx="6567055" cy="611649"/>
          </a:xfrm>
        </p:spPr>
        <p:txBody>
          <a:bodyPr/>
          <a:lstStyle/>
          <a:p>
            <a:r>
              <a:rPr lang="en-GB" sz="2400" dirty="0"/>
              <a:t>What is Social Prescribing?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F45AE-6C99-4205-8CF1-8C6724440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Social Prescribing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2" r="11150"/>
          <a:stretch/>
        </p:blipFill>
        <p:spPr bwMode="auto">
          <a:xfrm>
            <a:off x="690676" y="1056288"/>
            <a:ext cx="4453731" cy="441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8"/>
          <p:cNvSpPr txBox="1">
            <a:spLocks/>
          </p:cNvSpPr>
          <p:nvPr/>
        </p:nvSpPr>
        <p:spPr>
          <a:xfrm>
            <a:off x="6075451" y="1207570"/>
            <a:ext cx="2214245" cy="4266473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600" b="1" i="1" smtClean="0"/>
              <a:t>‘There is not a pill for every ill’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600" b="1" i="1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600" b="1" smtClean="0"/>
              <a:t>Simon Stevens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0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D3E299-B458-4B59-9CBA-62C992D3D41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53650" y="854345"/>
            <a:ext cx="8436698" cy="5151039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600" dirty="0" smtClean="0"/>
              <a:t>Social </a:t>
            </a:r>
            <a:r>
              <a:rPr lang="en-GB" sz="1600" dirty="0"/>
              <a:t>prescribing is the act of enabling people to be </a:t>
            </a:r>
            <a:r>
              <a:rPr lang="en-GB" sz="1600" b="1" dirty="0"/>
              <a:t>connected</a:t>
            </a:r>
            <a:r>
              <a:rPr lang="en-GB" sz="1600" dirty="0"/>
              <a:t> to a range of local, community-based services, groups and activities to meet their </a:t>
            </a:r>
            <a:r>
              <a:rPr lang="en-GB" sz="1600" b="1" dirty="0"/>
              <a:t>non-medical and social needs.</a:t>
            </a:r>
            <a:r>
              <a:rPr lang="en-GB" sz="1600" dirty="0"/>
              <a:t> </a:t>
            </a:r>
            <a:r>
              <a:rPr lang="en-GB" sz="1600" dirty="0">
                <a:solidFill>
                  <a:prstClr val="black"/>
                </a:solidFill>
              </a:rPr>
              <a:t>The core principles of social prescribing are that it</a:t>
            </a:r>
            <a:r>
              <a:rPr lang="en-GB" sz="1600" dirty="0" smtClean="0">
                <a:solidFill>
                  <a:prstClr val="black"/>
                </a:solidFill>
              </a:rPr>
              <a:t>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600" dirty="0"/>
              <a:t>is a holistic approach focussing on </a:t>
            </a:r>
            <a:r>
              <a:rPr lang="en-GB" sz="1600" b="1" dirty="0"/>
              <a:t>an individual’s </a:t>
            </a:r>
            <a:r>
              <a:rPr lang="en-GB" sz="1600" b="1" dirty="0" smtClean="0"/>
              <a:t>needs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600" dirty="0"/>
              <a:t>addresses barriers to </a:t>
            </a:r>
            <a:r>
              <a:rPr lang="en-GB" sz="1600" b="1" dirty="0"/>
              <a:t>engagement </a:t>
            </a:r>
            <a:r>
              <a:rPr lang="en-GB" sz="1600" dirty="0"/>
              <a:t>and enables people to </a:t>
            </a:r>
            <a:r>
              <a:rPr lang="en-GB" sz="1600" b="1" dirty="0"/>
              <a:t>play an active </a:t>
            </a:r>
            <a:r>
              <a:rPr lang="en-GB" sz="1600" dirty="0"/>
              <a:t>part in their </a:t>
            </a:r>
            <a:r>
              <a:rPr lang="en-GB" sz="1600" b="1" dirty="0"/>
              <a:t>health </a:t>
            </a:r>
            <a:endParaRPr lang="en-GB" sz="1600" b="1" dirty="0" smtClean="0"/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600" dirty="0"/>
              <a:t>aims to increase people’s control over their health and </a:t>
            </a:r>
            <a:r>
              <a:rPr lang="en-GB" sz="1600" dirty="0" smtClean="0"/>
              <a:t>lives</a:t>
            </a:r>
            <a:endParaRPr lang="en-GB" sz="1600" b="1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600" dirty="0"/>
              <a:t>promotes health and wellbeing and </a:t>
            </a:r>
            <a:r>
              <a:rPr lang="en-GB" sz="1600" b="1" dirty="0"/>
              <a:t>can reduce </a:t>
            </a:r>
            <a:r>
              <a:rPr lang="en-GB" sz="1600" dirty="0"/>
              <a:t>health inequalities in a community setting, using non-clinical methods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600" dirty="0" smtClean="0"/>
              <a:t>utilises </a:t>
            </a:r>
            <a:r>
              <a:rPr lang="en-GB" sz="1600" dirty="0"/>
              <a:t>and </a:t>
            </a:r>
            <a:r>
              <a:rPr lang="en-GB" sz="1600" b="1" dirty="0"/>
              <a:t>builds on</a:t>
            </a:r>
            <a:r>
              <a:rPr lang="en-GB" sz="1600" dirty="0"/>
              <a:t> the local community assets in developing and delivering the service or </a:t>
            </a:r>
            <a:r>
              <a:rPr lang="en-GB" sz="1600" dirty="0" smtClean="0"/>
              <a:t>activity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600" dirty="0" smtClean="0"/>
              <a:t>it is not just a referral, it is follow-up and measurement of outcomes (impact of interventions on health)</a:t>
            </a:r>
            <a:endParaRPr lang="en-GB" sz="16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b="1" dirty="0">
              <a:solidFill>
                <a:schemeClr val="accent1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6E40EC-012F-4BEF-A3E5-76367D8D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50" y="228405"/>
            <a:ext cx="6567055" cy="611649"/>
          </a:xfrm>
        </p:spPr>
        <p:txBody>
          <a:bodyPr/>
          <a:lstStyle/>
          <a:p>
            <a:r>
              <a:rPr lang="en-GB" sz="2400" dirty="0"/>
              <a:t>What is Social Prescribing?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F45AE-6C99-4205-8CF1-8C6724440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Social Prescribing</a:t>
            </a:r>
          </a:p>
        </p:txBody>
      </p:sp>
    </p:spTree>
    <p:extLst>
      <p:ext uri="{BB962C8B-B14F-4D97-AF65-F5344CB8AC3E}">
        <p14:creationId xmlns:p14="http://schemas.microsoft.com/office/powerpoint/2010/main" val="34744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D46F23-A116-47A1-BEE9-E34522268ED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16769" y="937451"/>
            <a:ext cx="3587261" cy="5695274"/>
          </a:xfrm>
        </p:spPr>
        <p:txBody>
          <a:bodyPr/>
          <a:lstStyle/>
          <a:p>
            <a:r>
              <a:rPr lang="en-GB" sz="1800" dirty="0"/>
              <a:t>Social Prescribing Link Workers focus on the social determinants of health</a:t>
            </a:r>
          </a:p>
          <a:p>
            <a:endParaRPr lang="en-GB" sz="1800" dirty="0"/>
          </a:p>
          <a:p>
            <a:r>
              <a:rPr lang="en-GB" sz="1800" dirty="0"/>
              <a:t>As little as </a:t>
            </a:r>
            <a:r>
              <a:rPr lang="en-GB" sz="1800" b="1" dirty="0"/>
              <a:t>10% of a population’s health and wellbeing</a:t>
            </a:r>
            <a:r>
              <a:rPr lang="en-GB" sz="1800" dirty="0"/>
              <a:t> is linked to access to health care</a:t>
            </a:r>
          </a:p>
          <a:p>
            <a:endParaRPr lang="en-GB" sz="1800" dirty="0"/>
          </a:p>
          <a:p>
            <a:r>
              <a:rPr lang="en-GB" sz="1800" dirty="0"/>
              <a:t>Helping people to address the </a:t>
            </a:r>
            <a:r>
              <a:rPr lang="en-GB" sz="1800" b="1" dirty="0"/>
              <a:t>social issues </a:t>
            </a:r>
            <a:r>
              <a:rPr lang="en-GB" sz="1800" dirty="0"/>
              <a:t>in their lives will help improve their </a:t>
            </a:r>
            <a:r>
              <a:rPr lang="en-GB" sz="1800" b="1" dirty="0"/>
              <a:t>physical</a:t>
            </a:r>
            <a:r>
              <a:rPr lang="en-GB" sz="1800" dirty="0"/>
              <a:t> and </a:t>
            </a:r>
            <a:r>
              <a:rPr lang="en-GB" sz="1800" b="1" dirty="0"/>
              <a:t>mental health</a:t>
            </a:r>
          </a:p>
          <a:p>
            <a:endParaRPr lang="en-GB" sz="1800" b="1" dirty="0"/>
          </a:p>
          <a:p>
            <a:r>
              <a:rPr lang="en-GB" sz="1800" dirty="0"/>
              <a:t>People experiencing </a:t>
            </a:r>
            <a:r>
              <a:rPr lang="en-GB" sz="1800" b="1" dirty="0"/>
              <a:t>health inequalities </a:t>
            </a:r>
            <a:r>
              <a:rPr lang="en-GB" sz="1800" dirty="0"/>
              <a:t>are likely to need more help and support and social prescribing is a positive opportunity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A9C364-881B-4577-9843-F1C6A4516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38B3E-9737-40F0-BED4-8DF80EC98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11" y="225274"/>
            <a:ext cx="4804064" cy="640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E6CF25-DF81-4A81-B4D2-143847F16A3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1490" y="1111603"/>
            <a:ext cx="8501020" cy="5140916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People, their families and carers</a:t>
            </a:r>
            <a:r>
              <a:rPr lang="en-GB" sz="1600" dirty="0" smtClean="0"/>
              <a:t>;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 smtClean="0"/>
              <a:t>Can </a:t>
            </a:r>
            <a:r>
              <a:rPr lang="en-GB" sz="1600" b="1" dirty="0" smtClean="0"/>
              <a:t>easily </a:t>
            </a:r>
            <a:r>
              <a:rPr lang="en-GB" sz="1600" b="1" dirty="0"/>
              <a:t>be referred </a:t>
            </a:r>
            <a:r>
              <a:rPr lang="en-GB" sz="1600" dirty="0"/>
              <a:t>to social prescribing link workers from </a:t>
            </a:r>
            <a:r>
              <a:rPr lang="en-GB" sz="1600" dirty="0" smtClean="0"/>
              <a:t>the Surgery and a </a:t>
            </a:r>
            <a:r>
              <a:rPr lang="en-GB" sz="1600" dirty="0"/>
              <a:t>wide range of local agencies or self-refer.</a:t>
            </a:r>
          </a:p>
          <a:p>
            <a:r>
              <a:rPr lang="en-GB" sz="1600" dirty="0" smtClean="0"/>
              <a:t>Work </a:t>
            </a:r>
            <a:r>
              <a:rPr lang="en-GB" sz="1600" dirty="0"/>
              <a:t>with a </a:t>
            </a:r>
            <a:r>
              <a:rPr lang="en-GB" sz="1600" b="1" dirty="0"/>
              <a:t>link worker </a:t>
            </a:r>
            <a:r>
              <a:rPr lang="en-GB" sz="1600" dirty="0"/>
              <a:t>to coproduce a simple plan or a summary personalised care and support </a:t>
            </a:r>
            <a:r>
              <a:rPr lang="en-GB" sz="1600" dirty="0" smtClean="0"/>
              <a:t>plan</a:t>
            </a:r>
          </a:p>
          <a:p>
            <a:r>
              <a:rPr lang="en-GB" sz="1600" dirty="0" smtClean="0"/>
              <a:t>Help to </a:t>
            </a:r>
            <a:r>
              <a:rPr lang="en-GB" sz="1600" b="1" dirty="0" smtClean="0"/>
              <a:t>engage with services </a:t>
            </a:r>
            <a:r>
              <a:rPr lang="en-GB" sz="1600" dirty="0" smtClean="0"/>
              <a:t>there to support. </a:t>
            </a:r>
            <a:r>
              <a:rPr lang="en-GB" sz="1600" dirty="0" smtClean="0"/>
              <a:t>May </a:t>
            </a:r>
            <a:r>
              <a:rPr lang="en-GB" sz="1600" b="1" dirty="0" smtClean="0"/>
              <a:t>follow-up services on their behalf</a:t>
            </a:r>
            <a:endParaRPr lang="en-GB" sz="1600" b="1" dirty="0"/>
          </a:p>
          <a:p>
            <a:r>
              <a:rPr lang="en-GB" sz="1600" dirty="0"/>
              <a:t>May be </a:t>
            </a:r>
            <a:r>
              <a:rPr lang="en-GB" sz="1600" b="1" dirty="0"/>
              <a:t>physically introduced </a:t>
            </a:r>
            <a:r>
              <a:rPr lang="en-GB" sz="1600" dirty="0"/>
              <a:t>to community </a:t>
            </a:r>
            <a:r>
              <a:rPr lang="en-GB" sz="1600" dirty="0" smtClean="0"/>
              <a:t>groups</a:t>
            </a:r>
          </a:p>
          <a:p>
            <a:r>
              <a:rPr lang="en-GB" sz="1600" dirty="0" smtClean="0"/>
              <a:t>Are </a:t>
            </a:r>
            <a:r>
              <a:rPr lang="en-GB" sz="1600" dirty="0"/>
              <a:t>encouraged to </a:t>
            </a:r>
            <a:r>
              <a:rPr lang="en-GB" sz="1600" b="1" dirty="0"/>
              <a:t>develop their knowledge, skills and confidence </a:t>
            </a:r>
            <a:r>
              <a:rPr lang="en-GB" sz="1600" dirty="0"/>
              <a:t>by being involved in local community groups and giving their time back to others. </a:t>
            </a:r>
            <a:endParaRPr lang="en-GB" sz="1600" dirty="0" smtClean="0"/>
          </a:p>
          <a:p>
            <a:r>
              <a:rPr lang="en-GB" sz="1600" dirty="0" smtClean="0"/>
              <a:t>The </a:t>
            </a:r>
            <a:r>
              <a:rPr lang="en-GB" sz="1600" b="1" dirty="0"/>
              <a:t>sense of belonging </a:t>
            </a:r>
            <a:r>
              <a:rPr lang="en-GB" sz="1600" dirty="0"/>
              <a:t>that comes from being part of a community group and having peer support can reduce loneliness and anxiety. </a:t>
            </a:r>
            <a:endParaRPr lang="en-GB" sz="1600" dirty="0" smtClean="0"/>
          </a:p>
          <a:p>
            <a:r>
              <a:rPr lang="en-GB" sz="1600" dirty="0" smtClean="0"/>
              <a:t>Being </a:t>
            </a:r>
            <a:r>
              <a:rPr lang="en-GB" sz="1600" b="1" dirty="0"/>
              <a:t>connected to community </a:t>
            </a:r>
            <a:r>
              <a:rPr lang="en-GB" sz="1600" dirty="0"/>
              <a:t>groups through social prescribing enables people to be more physically active and improves mental health, helping them to stay well for longer and lessen the impact of long-term conditions</a:t>
            </a:r>
            <a:r>
              <a:rPr lang="en-GB" dirty="0"/>
              <a:t>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68D71B-A1A8-4848-8140-BAA66BD4C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80" y="152926"/>
            <a:ext cx="6567055" cy="611649"/>
          </a:xfrm>
        </p:spPr>
        <p:txBody>
          <a:bodyPr/>
          <a:lstStyle/>
          <a:p>
            <a:r>
              <a:rPr lang="en-GB" sz="2400" dirty="0"/>
              <a:t>What Does Good Social Prescribing Look like for Individuals?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1C1232-317E-41CC-BBE8-577BB5A96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776" y="6339949"/>
            <a:ext cx="5723164" cy="365125"/>
          </a:xfrm>
        </p:spPr>
        <p:txBody>
          <a:bodyPr/>
          <a:lstStyle/>
          <a:p>
            <a:r>
              <a:rPr lang="en-US" dirty="0"/>
              <a:t>Social Prescribing</a:t>
            </a:r>
          </a:p>
        </p:txBody>
      </p:sp>
    </p:spTree>
    <p:extLst>
      <p:ext uri="{BB962C8B-B14F-4D97-AF65-F5344CB8AC3E}">
        <p14:creationId xmlns:p14="http://schemas.microsoft.com/office/powerpoint/2010/main" val="31683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6E40EC-012F-4BEF-A3E5-76367D8D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50" y="228405"/>
            <a:ext cx="6567055" cy="735422"/>
          </a:xfrm>
        </p:spPr>
        <p:txBody>
          <a:bodyPr/>
          <a:lstStyle/>
          <a:p>
            <a:r>
              <a:rPr lang="en-GB" sz="2400" dirty="0" smtClean="0"/>
              <a:t>It is a Change of Focus</a:t>
            </a: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F45AE-6C99-4205-8CF1-8C6724440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Social Prescribing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73B57D-761F-4949-9976-1A7B5517B777}"/>
              </a:ext>
            </a:extLst>
          </p:cNvPr>
          <p:cNvSpPr txBox="1">
            <a:spLocks/>
          </p:cNvSpPr>
          <p:nvPr/>
        </p:nvSpPr>
        <p:spPr>
          <a:xfrm>
            <a:off x="353650" y="976184"/>
            <a:ext cx="8493104" cy="473941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20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b="1" i="1" dirty="0" smtClean="0">
                <a:solidFill>
                  <a:srgbClr val="7030A0"/>
                </a:solidFill>
              </a:rPr>
              <a:t>“What’s the matter with me”  </a:t>
            </a:r>
            <a:r>
              <a:rPr lang="en-GB" sz="2400" dirty="0" smtClean="0">
                <a:solidFill>
                  <a:srgbClr val="000000"/>
                </a:solidFill>
              </a:rPr>
              <a:t>to </a:t>
            </a:r>
            <a:r>
              <a:rPr lang="en-GB" sz="2400" b="1" i="1" dirty="0" smtClean="0">
                <a:solidFill>
                  <a:srgbClr val="7030A0"/>
                </a:solidFill>
              </a:rPr>
              <a:t>“What matters to me”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b="1" i="1" dirty="0" smtClean="0">
              <a:solidFill>
                <a:srgbClr val="7030A0"/>
              </a:solidFill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 rather than deficit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Builds on existing assets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Connects me to my communities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Offers me a greater choice of opportunity &amp; help that’s non-medical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new people and make new relationships including volunteering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my self-responsibility, take control, engaging, empowering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my health and well being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enjoyable and/or rewarding</a:t>
            </a:r>
          </a:p>
          <a:p>
            <a:endParaRPr lang="en-GB" sz="2200" dirty="0" smtClean="0">
              <a:solidFill>
                <a:srgbClr val="000000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GB" sz="2200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800" y="4905632"/>
            <a:ext cx="2471254" cy="186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3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D3E299-B458-4B59-9CBA-62C992D3D41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53650" y="1182400"/>
            <a:ext cx="8436698" cy="5151039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 smtClean="0"/>
          </a:p>
          <a:p>
            <a:r>
              <a:rPr lang="en-GB" sz="1600" dirty="0">
                <a:solidFill>
                  <a:srgbClr val="000000"/>
                </a:solidFill>
              </a:rPr>
              <a:t>6 to 12 </a:t>
            </a:r>
            <a:r>
              <a:rPr lang="en-GB" sz="1600" dirty="0" smtClean="0">
                <a:solidFill>
                  <a:srgbClr val="000000"/>
                </a:solidFill>
              </a:rPr>
              <a:t>sessions </a:t>
            </a:r>
            <a:r>
              <a:rPr lang="en-GB" sz="1600" dirty="0">
                <a:solidFill>
                  <a:srgbClr val="000000"/>
                </a:solidFill>
              </a:rPr>
              <a:t>– can be more or less depending on the person</a:t>
            </a:r>
          </a:p>
          <a:p>
            <a:r>
              <a:rPr lang="en-GB" sz="1600" dirty="0">
                <a:solidFill>
                  <a:srgbClr val="000000"/>
                </a:solidFill>
              </a:rPr>
              <a:t>Conversation </a:t>
            </a:r>
            <a:r>
              <a:rPr lang="en-GB" sz="1600" dirty="0" smtClean="0">
                <a:solidFill>
                  <a:srgbClr val="000000"/>
                </a:solidFill>
              </a:rPr>
              <a:t>based, usually 1hr – 1.5hr</a:t>
            </a:r>
          </a:p>
          <a:p>
            <a:r>
              <a:rPr lang="en-GB" sz="1600" dirty="0" smtClean="0">
                <a:solidFill>
                  <a:srgbClr val="000000"/>
                </a:solidFill>
              </a:rPr>
              <a:t>Health </a:t>
            </a:r>
            <a:r>
              <a:rPr lang="en-GB" sz="1600" dirty="0">
                <a:solidFill>
                  <a:srgbClr val="000000"/>
                </a:solidFill>
              </a:rPr>
              <a:t>coaching approaches</a:t>
            </a:r>
          </a:p>
          <a:p>
            <a:r>
              <a:rPr lang="en-GB" sz="1600" dirty="0">
                <a:solidFill>
                  <a:srgbClr val="000000"/>
                </a:solidFill>
              </a:rPr>
              <a:t>Well being plan – </a:t>
            </a:r>
            <a:r>
              <a:rPr lang="en-GB" sz="1600" dirty="0" smtClean="0">
                <a:solidFill>
                  <a:srgbClr val="000000"/>
                </a:solidFill>
              </a:rPr>
              <a:t>setting goals</a:t>
            </a:r>
            <a:endParaRPr lang="en-GB" sz="1600" dirty="0">
              <a:solidFill>
                <a:srgbClr val="000000"/>
              </a:solidFill>
            </a:endParaRPr>
          </a:p>
          <a:p>
            <a:r>
              <a:rPr lang="en-GB" sz="1600" dirty="0">
                <a:solidFill>
                  <a:srgbClr val="000000"/>
                </a:solidFill>
              </a:rPr>
              <a:t>Personalised care approach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600" b="1" dirty="0">
              <a:solidFill>
                <a:schemeClr val="accent1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6E40EC-012F-4BEF-A3E5-76367D8D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50" y="228405"/>
            <a:ext cx="6567055" cy="735422"/>
          </a:xfrm>
        </p:spPr>
        <p:txBody>
          <a:bodyPr/>
          <a:lstStyle/>
          <a:p>
            <a:r>
              <a:rPr lang="en-GB" sz="2400" dirty="0"/>
              <a:t>What </a:t>
            </a:r>
            <a:r>
              <a:rPr lang="en-GB" sz="2400" dirty="0" smtClean="0"/>
              <a:t>can </a:t>
            </a:r>
            <a:r>
              <a:rPr lang="en-GB" sz="2400" dirty="0"/>
              <a:t>p</a:t>
            </a:r>
            <a:r>
              <a:rPr lang="en-GB" sz="2400" dirty="0" smtClean="0"/>
              <a:t>atients </a:t>
            </a:r>
            <a:r>
              <a:rPr lang="en-GB" sz="2400" dirty="0" smtClean="0"/>
              <a:t>expect from a Social Prescriber?</a:t>
            </a: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F45AE-6C99-4205-8CF1-8C6724440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Social Prescribing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437" y="3303502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E6CF25-DF81-4A81-B4D2-143847F16A3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1490" y="1111603"/>
            <a:ext cx="8501020" cy="5140916"/>
          </a:xfrm>
        </p:spPr>
        <p:txBody>
          <a:bodyPr/>
          <a:lstStyle/>
          <a:p>
            <a:pPr marL="342900" lvl="0">
              <a:defRPr/>
            </a:pPr>
            <a:endParaRPr lang="en-US" sz="16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lvl="0">
              <a:defRPr/>
            </a:pPr>
            <a:endParaRPr lang="en-US" sz="1600" dirty="0">
              <a:solidFill>
                <a:srgbClr val="000000"/>
              </a:solidFill>
              <a:latin typeface="Calibri" panose="020F0502020204030204"/>
            </a:endParaRPr>
          </a:p>
          <a:p>
            <a:pPr marL="342900" lvl="0"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/>
              </a:rPr>
              <a:t>25 </a:t>
            </a:r>
            <a:r>
              <a:rPr lang="en-US" sz="1600" dirty="0">
                <a:solidFill>
                  <a:srgbClr val="000000"/>
                </a:solidFill>
                <a:latin typeface="Calibri" panose="020F0502020204030204"/>
              </a:rPr>
              <a:t>– 40% of patients present with social issues</a:t>
            </a:r>
          </a:p>
          <a:p>
            <a:pPr marL="342900" lvl="0"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/>
              </a:rPr>
              <a:t>Discrete </a:t>
            </a:r>
            <a:r>
              <a:rPr lang="en-US" sz="1600" dirty="0">
                <a:solidFill>
                  <a:srgbClr val="000000"/>
                </a:solidFill>
                <a:latin typeface="Calibri" panose="020F0502020204030204"/>
              </a:rPr>
              <a:t>groups of patients – carers, parents,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/>
              </a:rPr>
              <a:t>Long Term Conditions</a:t>
            </a:r>
            <a:endParaRPr lang="en-US" sz="1600" dirty="0">
              <a:solidFill>
                <a:srgbClr val="000000"/>
              </a:solidFill>
              <a:latin typeface="Calibri" panose="020F0502020204030204"/>
            </a:endParaRPr>
          </a:p>
          <a:p>
            <a:pPr marL="342900" lvl="0"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</a:rPr>
              <a:t>Can be from any practice staff not just GPs</a:t>
            </a:r>
          </a:p>
          <a:p>
            <a:pPr marL="342900" lvl="0">
              <a:defRPr/>
            </a:pPr>
            <a:r>
              <a:rPr lang="en-US" sz="1600" b="1" i="1" dirty="0">
                <a:solidFill>
                  <a:srgbClr val="000000"/>
                </a:solidFill>
                <a:latin typeface="Calibri" panose="020F0502020204030204"/>
              </a:rPr>
              <a:t>Over time </a:t>
            </a:r>
            <a:r>
              <a:rPr lang="en-US" sz="1600" dirty="0">
                <a:solidFill>
                  <a:srgbClr val="000000"/>
                </a:solidFill>
                <a:latin typeface="Calibri" panose="020F0502020204030204"/>
              </a:rPr>
              <a:t>from any agency – police, social care, housing, DWP, self-refer</a:t>
            </a:r>
          </a:p>
          <a:p>
            <a:pPr marL="342900" lvl="0"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</a:rPr>
              <a:t>Issues – self-esteem, loneliness, financial, employment, volunteering, lifestyle, activity, advocacy, lower level mental health, </a:t>
            </a:r>
          </a:p>
          <a:p>
            <a:pPr marL="342900" lvl="0"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</a:rPr>
              <a:t>Earlier the prevention the better. </a:t>
            </a:r>
            <a:endParaRPr lang="en-US" sz="16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lvl="0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alibri" panose="020F0502020204030204"/>
              </a:rPr>
              <a:t>Must want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/>
              </a:rPr>
              <a:t>to make changes.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/>
              </a:rPr>
              <a:t>(Culture </a:t>
            </a:r>
            <a:r>
              <a:rPr lang="en-US" sz="1600" dirty="0">
                <a:solidFill>
                  <a:srgbClr val="000000"/>
                </a:solidFill>
                <a:latin typeface="Calibri" panose="020F0502020204030204"/>
              </a:rPr>
              <a:t>and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/>
              </a:rPr>
              <a:t>behavior change)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68D71B-A1A8-4848-8140-BAA66BD4C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80" y="152926"/>
            <a:ext cx="6567055" cy="611649"/>
          </a:xfrm>
        </p:spPr>
        <p:txBody>
          <a:bodyPr/>
          <a:lstStyle/>
          <a:p>
            <a:r>
              <a:rPr lang="en-GB" sz="2400" dirty="0" smtClean="0"/>
              <a:t>Who can be referred?</a:t>
            </a: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1C1232-317E-41CC-BBE8-577BB5A96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776" y="6339949"/>
            <a:ext cx="5723164" cy="365125"/>
          </a:xfrm>
        </p:spPr>
        <p:txBody>
          <a:bodyPr/>
          <a:lstStyle/>
          <a:p>
            <a:r>
              <a:rPr lang="en-US" dirty="0"/>
              <a:t>Social Prescribing</a:t>
            </a:r>
          </a:p>
        </p:txBody>
      </p:sp>
    </p:spTree>
    <p:extLst>
      <p:ext uri="{BB962C8B-B14F-4D97-AF65-F5344CB8AC3E}">
        <p14:creationId xmlns:p14="http://schemas.microsoft.com/office/powerpoint/2010/main" val="212492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F45AE-6C99-4205-8CF1-8C6724440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Social Prescribing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D5F453B-788F-40F8-81B5-F94AFD1D8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76" y="1828801"/>
            <a:ext cx="7886700" cy="1955968"/>
          </a:xfrm>
        </p:spPr>
        <p:txBody>
          <a:bodyPr/>
          <a:lstStyle/>
          <a:p>
            <a:pPr algn="ctr"/>
            <a:r>
              <a:rPr lang="en-GB" sz="4800" i="1" dirty="0" smtClean="0">
                <a:solidFill>
                  <a:srgbClr val="0072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time and attention</a:t>
            </a:r>
            <a:br>
              <a:rPr lang="en-GB" sz="4800" i="1" dirty="0" smtClean="0">
                <a:solidFill>
                  <a:srgbClr val="0072C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i="1" dirty="0">
                <a:solidFill>
                  <a:srgbClr val="0072CE"/>
                </a:solidFill>
              </a:rPr>
              <a:t/>
            </a:r>
            <a:br>
              <a:rPr lang="en-GB" sz="4800" i="1" dirty="0">
                <a:solidFill>
                  <a:srgbClr val="0072CE"/>
                </a:solidFill>
              </a:rPr>
            </a:br>
            <a:r>
              <a:rPr lang="en-GB" sz="2000" i="1" dirty="0" smtClean="0">
                <a:solidFill>
                  <a:srgbClr val="0072CE"/>
                </a:solidFill>
              </a:rPr>
              <a:t>chloe.baker9@nhs.net</a:t>
            </a:r>
            <a:br>
              <a:rPr lang="en-GB" sz="2000" i="1" dirty="0" smtClean="0">
                <a:solidFill>
                  <a:srgbClr val="0072CE"/>
                </a:solidFill>
              </a:rPr>
            </a:br>
            <a:r>
              <a:rPr lang="en-GB" sz="2000" i="1" dirty="0" smtClean="0">
                <a:solidFill>
                  <a:srgbClr val="0072CE"/>
                </a:solidFill>
              </a:rPr>
              <a:t>Social Prescriber, Cambridge City PCN</a:t>
            </a:r>
            <a:endParaRPr lang="en-GB" sz="4800" i="1" dirty="0">
              <a:solidFill>
                <a:srgbClr val="0072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HS Improvement">
    <a:dk1>
      <a:srgbClr val="000000"/>
    </a:dk1>
    <a:lt1>
      <a:srgbClr val="FFFFFF"/>
    </a:lt1>
    <a:dk2>
      <a:srgbClr val="003087"/>
    </a:dk2>
    <a:lt2>
      <a:srgbClr val="005EB8"/>
    </a:lt2>
    <a:accent1>
      <a:srgbClr val="005EB8"/>
    </a:accent1>
    <a:accent2>
      <a:srgbClr val="41B6E6"/>
    </a:accent2>
    <a:accent3>
      <a:srgbClr val="768692"/>
    </a:accent3>
    <a:accent4>
      <a:srgbClr val="00A499"/>
    </a:accent4>
    <a:accent5>
      <a:srgbClr val="006747"/>
    </a:accent5>
    <a:accent6>
      <a:srgbClr val="00A9CE"/>
    </a:accent6>
    <a:hlink>
      <a:srgbClr val="0072CE"/>
    </a:hlink>
    <a:folHlink>
      <a:srgbClr val="41B6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646</Words>
  <Application>Microsoft Office PowerPoint</Application>
  <PresentationFormat>On-screen Show (4:3)</PresentationFormat>
  <Paragraphs>97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What is Social Prescribing?</vt:lpstr>
      <vt:lpstr>What is Social Prescribing?</vt:lpstr>
      <vt:lpstr>PowerPoint Presentation</vt:lpstr>
      <vt:lpstr>What Does Good Social Prescribing Look like for Individuals?</vt:lpstr>
      <vt:lpstr>It is a Change of Focus</vt:lpstr>
      <vt:lpstr>What can patients expect from a Social Prescriber?</vt:lpstr>
      <vt:lpstr>Who can be referred?</vt:lpstr>
      <vt:lpstr>Thank you for your time and attention  chloe.baker9@nhs.net Social Prescriber, Cambridge City PCN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LaptopUser</dc:creator>
  <cp:lastModifiedBy>Windows User</cp:lastModifiedBy>
  <cp:revision>4</cp:revision>
  <dcterms:modified xsi:type="dcterms:W3CDTF">2021-05-24T09:03:55Z</dcterms:modified>
</cp:coreProperties>
</file>